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gpZ4MyszfWSN+LDMSJanmp92S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HelveticaNeue-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8dc6a968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28dc6a9681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2f9b8d4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12f9b8d49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2f9b8d4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12f9b8d49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2f9b8d49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12f9b8d490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2f9b8d4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12f9b8d49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2f9b8d49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12f9b8d49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2f9b8d49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12f9b8d490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2f9b8d49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12f9b8d490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2f9b8d49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12f9b8d49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2f9b8d49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12f9b8d490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2f9b8d49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12f9b8d490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2f9b8d49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12f9b8d490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2f9b8d49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12f9b8d490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2f9b8d49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12f9b8d490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2f9b8d49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12f9b8d490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2f9b8d49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12f9b8d490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2f9b8d49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12f9b8d490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b498625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2b4986255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2f9b8d49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12f9b8d490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2f9b8d49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12f9b8d490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2f9b8d49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12f9b8d490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2f9b8d49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12f9b8d490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2f9b8d49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12f9b8d490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2f9b8d49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12f9b8d490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2f9b8d49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12f9b8d490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12f9b8d49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12f9b8d490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b498625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2b4986255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498625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2b4986255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b498625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2b49862558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8dc6a968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28dc6a9681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 Id="rId4" Type="http://schemas.openxmlformats.org/officeDocument/2006/relationships/image" Target="../media/image55.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4.jp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5"/>
          <p:cNvSpPr/>
          <p:nvPr/>
        </p:nvSpPr>
        <p:spPr>
          <a:xfrm>
            <a:off x="0" y="0"/>
            <a:ext cx="12192000" cy="6857999"/>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 name="Google Shape;13;p15"/>
          <p:cNvPicPr preferRelativeResize="0"/>
          <p:nvPr/>
        </p:nvPicPr>
        <p:blipFill rotWithShape="1">
          <a:blip r:embed="rId2">
            <a:alphaModFix/>
          </a:blip>
          <a:srcRect b="0" l="0" r="0" t="0"/>
          <a:stretch/>
        </p:blipFill>
        <p:spPr>
          <a:xfrm>
            <a:off x="343834" y="257519"/>
            <a:ext cx="1189691" cy="580218"/>
          </a:xfrm>
          <a:prstGeom prst="rect">
            <a:avLst/>
          </a:prstGeom>
          <a:noFill/>
          <a:ln>
            <a:noFill/>
          </a:ln>
        </p:spPr>
      </p:pic>
      <p:pic>
        <p:nvPicPr>
          <p:cNvPr descr="A group of people looking at a computer&#10;&#10;Description automatically generated with medium confidence" id="14" name="Google Shape;14;p15"/>
          <p:cNvPicPr preferRelativeResize="0"/>
          <p:nvPr/>
        </p:nvPicPr>
        <p:blipFill rotWithShape="1">
          <a:blip r:embed="rId3">
            <a:alphaModFix/>
          </a:blip>
          <a:srcRect b="0" l="13518" r="40740" t="0"/>
          <a:stretch/>
        </p:blipFill>
        <p:spPr>
          <a:xfrm>
            <a:off x="7486650" y="0"/>
            <a:ext cx="4705350" cy="6857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17" name="Google Shape;17;p16"/>
          <p:cNvGrpSpPr/>
          <p:nvPr/>
        </p:nvGrpSpPr>
        <p:grpSpPr>
          <a:xfrm>
            <a:off x="9865635" y="6420365"/>
            <a:ext cx="2243886" cy="375289"/>
            <a:chOff x="10212759" y="6518571"/>
            <a:chExt cx="1842973" cy="313399"/>
          </a:xfrm>
        </p:grpSpPr>
        <p:pic>
          <p:nvPicPr>
            <p:cNvPr id="18" name="Google Shape;18;p1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9" name="Google Shape;19;p16"/>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0" name="Google Shape;20;p16"/>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21" name="Google Shape;21;p1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4" name="Google Shape;24;p17"/>
          <p:cNvGrpSpPr/>
          <p:nvPr/>
        </p:nvGrpSpPr>
        <p:grpSpPr>
          <a:xfrm>
            <a:off x="9865635" y="6420365"/>
            <a:ext cx="2243886" cy="375289"/>
            <a:chOff x="10212759" y="6518571"/>
            <a:chExt cx="1842973" cy="313399"/>
          </a:xfrm>
        </p:grpSpPr>
        <p:pic>
          <p:nvPicPr>
            <p:cNvPr id="25" name="Google Shape;25;p1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6" name="Google Shape;26;p1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27" name="Google Shape;27;p17"/>
          <p:cNvPicPr preferRelativeResize="0"/>
          <p:nvPr/>
        </p:nvPicPr>
        <p:blipFill rotWithShape="1">
          <a:blip r:embed="rId4">
            <a:alphaModFix/>
          </a:blip>
          <a:srcRect b="0" l="0" r="23474" t="0"/>
          <a:stretch/>
        </p:blipFill>
        <p:spPr>
          <a:xfrm>
            <a:off x="241461" y="1765301"/>
            <a:ext cx="3819494" cy="3327398"/>
          </a:xfrm>
          <a:prstGeom prst="rect">
            <a:avLst/>
          </a:prstGeom>
          <a:noFill/>
          <a:ln>
            <a:noFill/>
          </a:ln>
        </p:spPr>
      </p:pic>
      <p:pic>
        <p:nvPicPr>
          <p:cNvPr id="28" name="Google Shape;28;p17"/>
          <p:cNvPicPr preferRelativeResize="0"/>
          <p:nvPr/>
        </p:nvPicPr>
        <p:blipFill rotWithShape="1">
          <a:blip r:embed="rId5">
            <a:alphaModFix/>
          </a:blip>
          <a:srcRect b="0" l="0" r="0" t="0"/>
          <a:stretch/>
        </p:blipFill>
        <p:spPr>
          <a:xfrm>
            <a:off x="10578354" y="66904"/>
            <a:ext cx="1534767" cy="7446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pic>
        <p:nvPicPr>
          <p:cNvPr id="32" name="Google Shape;32;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1524" y="857"/>
            <a:ext cx="12188952" cy="68562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37" name="Google Shape;37;p21"/>
          <p:cNvGrpSpPr/>
          <p:nvPr/>
        </p:nvGrpSpPr>
        <p:grpSpPr>
          <a:xfrm>
            <a:off x="9865635" y="6420365"/>
            <a:ext cx="2243886" cy="375289"/>
            <a:chOff x="10212759" y="6518571"/>
            <a:chExt cx="1842973" cy="313399"/>
          </a:xfrm>
        </p:grpSpPr>
        <p:pic>
          <p:nvPicPr>
            <p:cNvPr id="38" name="Google Shape;38;p21"/>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39" name="Google Shape;39;p21"/>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40" name="Google Shape;40;p21"/>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41" name="Google Shape;41;p21"/>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pic>
        <p:nvPicPr>
          <p:cNvPr id="43" name="Google Shape;43;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4" name="Shape 44"/>
        <p:cNvGrpSpPr/>
        <p:nvPr/>
      </p:nvGrpSpPr>
      <p:grpSpPr>
        <a:xfrm>
          <a:off x="0" y="0"/>
          <a:ext cx="0" cy="0"/>
          <a:chOff x="0" y="0"/>
          <a:chExt cx="0" cy="0"/>
        </a:xfrm>
      </p:grpSpPr>
      <p:pic>
        <p:nvPicPr>
          <p:cNvPr id="45" name="Google Shape;45;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53.png"/><Relationship Id="rId5" Type="http://schemas.openxmlformats.org/officeDocument/2006/relationships/image" Target="../media/image21.png"/><Relationship Id="rId6"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nvSpPr>
        <p:spPr>
          <a:xfrm>
            <a:off x="343834" y="2135995"/>
            <a:ext cx="64485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5400">
                <a:solidFill>
                  <a:srgbClr val="F89A21"/>
                </a:solidFill>
                <a:latin typeface="Helvetica Neue"/>
                <a:ea typeface="Helvetica Neue"/>
                <a:cs typeface="Helvetica Neue"/>
                <a:sym typeface="Helvetica Neue"/>
              </a:rPr>
              <a:t>Human Resource Management System</a:t>
            </a:r>
            <a:endParaRPr b="1" sz="5400">
              <a:solidFill>
                <a:srgbClr val="F89A21"/>
              </a:solidFill>
              <a:latin typeface="Helvetica Neue"/>
              <a:ea typeface="Helvetica Neue"/>
              <a:cs typeface="Helvetica Neue"/>
              <a:sym typeface="Helvetica Neue"/>
            </a:endParaRPr>
          </a:p>
        </p:txBody>
      </p:sp>
      <p:sp>
        <p:nvSpPr>
          <p:cNvPr id="63" name="Google Shape;63;p1"/>
          <p:cNvSpPr txBox="1"/>
          <p:nvPr/>
        </p:nvSpPr>
        <p:spPr>
          <a:xfrm>
            <a:off x="343834" y="6394867"/>
            <a:ext cx="2903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www.collaberadigital.com</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28dc6a9681_2_15"/>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28" name="Google Shape;128;g228dc6a9681_2_15"/>
          <p:cNvPicPr preferRelativeResize="0"/>
          <p:nvPr/>
        </p:nvPicPr>
        <p:blipFill>
          <a:blip r:embed="rId3">
            <a:alphaModFix/>
          </a:blip>
          <a:stretch>
            <a:fillRect/>
          </a:stretch>
        </p:blipFill>
        <p:spPr>
          <a:xfrm>
            <a:off x="183625" y="1918971"/>
            <a:ext cx="5843449" cy="4058141"/>
          </a:xfrm>
          <a:prstGeom prst="rect">
            <a:avLst/>
          </a:prstGeom>
          <a:noFill/>
          <a:ln>
            <a:noFill/>
          </a:ln>
        </p:spPr>
      </p:pic>
      <p:pic>
        <p:nvPicPr>
          <p:cNvPr id="129" name="Google Shape;129;g228dc6a9681_2_15"/>
          <p:cNvPicPr preferRelativeResize="0"/>
          <p:nvPr/>
        </p:nvPicPr>
        <p:blipFill>
          <a:blip r:embed="rId4">
            <a:alphaModFix/>
          </a:blip>
          <a:stretch>
            <a:fillRect/>
          </a:stretch>
        </p:blipFill>
        <p:spPr>
          <a:xfrm>
            <a:off x="6179474" y="1913171"/>
            <a:ext cx="5860126" cy="4069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nvSpPr>
        <p:spPr>
          <a:xfrm>
            <a:off x="257175" y="46487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Wireframe/Architecture</a:t>
            </a:r>
            <a:endParaRPr b="1" sz="1800">
              <a:solidFill>
                <a:srgbClr val="15102C"/>
              </a:solidFill>
              <a:latin typeface="Helvetica Neue"/>
              <a:ea typeface="Helvetica Neue"/>
              <a:cs typeface="Helvetica Neue"/>
              <a:sym typeface="Helvetica Neue"/>
            </a:endParaRPr>
          </a:p>
        </p:txBody>
      </p:sp>
      <p:sp>
        <p:nvSpPr>
          <p:cNvPr id="135" name="Google Shape;135;p7"/>
          <p:cNvSpPr/>
          <p:nvPr/>
        </p:nvSpPr>
        <p:spPr>
          <a:xfrm>
            <a:off x="355600" y="834211"/>
            <a:ext cx="3754438" cy="45719"/>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6" name="Google Shape;136;p7"/>
          <p:cNvGrpSpPr/>
          <p:nvPr/>
        </p:nvGrpSpPr>
        <p:grpSpPr>
          <a:xfrm>
            <a:off x="9865635" y="6420365"/>
            <a:ext cx="2243886" cy="375289"/>
            <a:chOff x="10212759" y="6518571"/>
            <a:chExt cx="1842973" cy="313399"/>
          </a:xfrm>
        </p:grpSpPr>
        <p:pic>
          <p:nvPicPr>
            <p:cNvPr id="137" name="Google Shape;137;p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38" name="Google Shape;138;p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39" name="Google Shape;139;p7"/>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140" name="Google Shape;140;p7"/>
          <p:cNvPicPr preferRelativeResize="0"/>
          <p:nvPr/>
        </p:nvPicPr>
        <p:blipFill>
          <a:blip r:embed="rId5">
            <a:alphaModFix/>
          </a:blip>
          <a:stretch>
            <a:fillRect/>
          </a:stretch>
        </p:blipFill>
        <p:spPr>
          <a:xfrm>
            <a:off x="152400" y="1184725"/>
            <a:ext cx="7583550" cy="526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nvSpPr>
        <p:spPr>
          <a:xfrm>
            <a:off x="195046" y="82616"/>
            <a:ext cx="72408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Important areas of the Project with screenshots</a:t>
            </a:r>
            <a:endParaRPr b="1" sz="2400">
              <a:solidFill>
                <a:srgbClr val="15102C"/>
              </a:solidFill>
              <a:latin typeface="Helvetica Neue"/>
              <a:ea typeface="Helvetica Neue"/>
              <a:cs typeface="Helvetica Neue"/>
              <a:sym typeface="Helvetica Neue"/>
            </a:endParaRPr>
          </a:p>
        </p:txBody>
      </p:sp>
      <p:sp>
        <p:nvSpPr>
          <p:cNvPr id="146" name="Google Shape;146;p8"/>
          <p:cNvSpPr txBox="1"/>
          <p:nvPr/>
        </p:nvSpPr>
        <p:spPr>
          <a:xfrm>
            <a:off x="195046" y="464879"/>
            <a:ext cx="648197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600">
                <a:solidFill>
                  <a:srgbClr val="15102C"/>
                </a:solidFill>
                <a:latin typeface="Helvetica Neue"/>
                <a:ea typeface="Helvetica Neue"/>
                <a:cs typeface="Helvetica Neue"/>
                <a:sym typeface="Helvetica Neue"/>
              </a:rPr>
              <a:t>(Frontend, Database, Backend, Key Validations, Functionalities Etc.)</a:t>
            </a:r>
            <a:endParaRPr sz="1600">
              <a:solidFill>
                <a:srgbClr val="15102C"/>
              </a:solidFill>
              <a:latin typeface="Helvetica Neue"/>
              <a:ea typeface="Helvetica Neue"/>
              <a:cs typeface="Helvetica Neue"/>
              <a:sym typeface="Helvetica Neue"/>
            </a:endParaRPr>
          </a:p>
        </p:txBody>
      </p:sp>
      <p:sp>
        <p:nvSpPr>
          <p:cNvPr id="147" name="Google Shape;147;p8"/>
          <p:cNvSpPr/>
          <p:nvPr/>
        </p:nvSpPr>
        <p:spPr>
          <a:xfrm>
            <a:off x="355600" y="834211"/>
            <a:ext cx="3754438" cy="45719"/>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8" name="Google Shape;148;p8"/>
          <p:cNvGrpSpPr/>
          <p:nvPr/>
        </p:nvGrpSpPr>
        <p:grpSpPr>
          <a:xfrm>
            <a:off x="9865635" y="6420365"/>
            <a:ext cx="2243886" cy="375289"/>
            <a:chOff x="10212759" y="6518571"/>
            <a:chExt cx="1842973" cy="313399"/>
          </a:xfrm>
        </p:grpSpPr>
        <p:pic>
          <p:nvPicPr>
            <p:cNvPr id="149" name="Google Shape;149;p8"/>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50" name="Google Shape;150;p8"/>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51" name="Google Shape;151;p8"/>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152" name="Google Shape;152;p8"/>
          <p:cNvPicPr preferRelativeResize="0"/>
          <p:nvPr/>
        </p:nvPicPr>
        <p:blipFill rotWithShape="1">
          <a:blip r:embed="rId5">
            <a:alphaModFix/>
          </a:blip>
          <a:srcRect b="10546" l="7692" r="6639" t="0"/>
          <a:stretch/>
        </p:blipFill>
        <p:spPr>
          <a:xfrm>
            <a:off x="203200" y="910700"/>
            <a:ext cx="6923488" cy="5885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nvSpPr>
        <p:spPr>
          <a:xfrm>
            <a:off x="2474696" y="343971"/>
            <a:ext cx="72408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58" name="Google Shape;158;p9"/>
          <p:cNvSpPr txBox="1"/>
          <p:nvPr/>
        </p:nvSpPr>
        <p:spPr>
          <a:xfrm>
            <a:off x="2476500" y="771953"/>
            <a:ext cx="7239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pic>
        <p:nvPicPr>
          <p:cNvPr id="159" name="Google Shape;159;p9"/>
          <p:cNvPicPr preferRelativeResize="0"/>
          <p:nvPr/>
        </p:nvPicPr>
        <p:blipFill rotWithShape="1">
          <a:blip r:embed="rId3">
            <a:alphaModFix/>
          </a:blip>
          <a:srcRect b="5329" l="0" r="0" t="0"/>
          <a:stretch/>
        </p:blipFill>
        <p:spPr>
          <a:xfrm>
            <a:off x="1975325" y="1967100"/>
            <a:ext cx="8239574" cy="4387775"/>
          </a:xfrm>
          <a:prstGeom prst="rect">
            <a:avLst/>
          </a:prstGeom>
          <a:noFill/>
          <a:ln>
            <a:noFill/>
          </a:ln>
        </p:spPr>
      </p:pic>
      <p:sp>
        <p:nvSpPr>
          <p:cNvPr id="160" name="Google Shape;160;p9"/>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Home Page</a:t>
            </a:r>
            <a:endParaRPr b="1"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12f9b8d490_0_2"/>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66" name="Google Shape;166;g212f9b8d490_0_2"/>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67" name="Google Shape;167;g212f9b8d490_0_2"/>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Login </a:t>
            </a:r>
            <a:r>
              <a:rPr b="1" lang="en-IN" sz="2000">
                <a:latin typeface="Calibri"/>
                <a:ea typeface="Calibri"/>
                <a:cs typeface="Calibri"/>
                <a:sym typeface="Calibri"/>
              </a:rPr>
              <a:t>Page</a:t>
            </a:r>
            <a:endParaRPr b="1" sz="2000">
              <a:latin typeface="Calibri"/>
              <a:ea typeface="Calibri"/>
              <a:cs typeface="Calibri"/>
              <a:sym typeface="Calibri"/>
            </a:endParaRPr>
          </a:p>
        </p:txBody>
      </p:sp>
      <p:pic>
        <p:nvPicPr>
          <p:cNvPr id="168" name="Google Shape;168;g212f9b8d490_0_2"/>
          <p:cNvPicPr preferRelativeResize="0"/>
          <p:nvPr/>
        </p:nvPicPr>
        <p:blipFill rotWithShape="1">
          <a:blip r:embed="rId3">
            <a:alphaModFix/>
          </a:blip>
          <a:srcRect b="5882" l="0" r="0" t="0"/>
          <a:stretch/>
        </p:blipFill>
        <p:spPr>
          <a:xfrm>
            <a:off x="2019463" y="1967100"/>
            <a:ext cx="8153074" cy="431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12f9b8d490_0_1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74" name="Google Shape;174;g212f9b8d490_0_1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75" name="Google Shape;175;g212f9b8d490_0_10"/>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SignIn </a:t>
            </a:r>
            <a:r>
              <a:rPr b="1" lang="en-IN" sz="2000">
                <a:latin typeface="Calibri"/>
                <a:ea typeface="Calibri"/>
                <a:cs typeface="Calibri"/>
                <a:sym typeface="Calibri"/>
              </a:rPr>
              <a:t>Page</a:t>
            </a:r>
            <a:endParaRPr b="1" sz="2000">
              <a:latin typeface="Calibri"/>
              <a:ea typeface="Calibri"/>
              <a:cs typeface="Calibri"/>
              <a:sym typeface="Calibri"/>
            </a:endParaRPr>
          </a:p>
        </p:txBody>
      </p:sp>
      <p:pic>
        <p:nvPicPr>
          <p:cNvPr id="176" name="Google Shape;176;g212f9b8d490_0_10"/>
          <p:cNvPicPr preferRelativeResize="0"/>
          <p:nvPr/>
        </p:nvPicPr>
        <p:blipFill rotWithShape="1">
          <a:blip r:embed="rId3">
            <a:alphaModFix/>
          </a:blip>
          <a:srcRect b="5168" l="0" r="0" t="0"/>
          <a:stretch/>
        </p:blipFill>
        <p:spPr>
          <a:xfrm>
            <a:off x="2048488" y="2022300"/>
            <a:ext cx="8093227" cy="4317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12f9b8d490_0_9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2" name="Google Shape;182;g212f9b8d490_0_9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83" name="Google Shape;183;g212f9b8d490_0_94"/>
          <p:cNvSpPr txBox="1"/>
          <p:nvPr/>
        </p:nvSpPr>
        <p:spPr>
          <a:xfrm>
            <a:off x="2121900" y="3185550"/>
            <a:ext cx="7948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800">
                <a:latin typeface="Calibri"/>
                <a:ea typeface="Calibri"/>
                <a:cs typeface="Calibri"/>
                <a:sym typeface="Calibri"/>
              </a:rPr>
              <a:t>Admin (HR) Access</a:t>
            </a:r>
            <a:endParaRPr b="1" sz="4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12f9b8d490_0_1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89" name="Google Shape;189;g212f9b8d490_0_1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0" name="Google Shape;190;g212f9b8d490_0_18"/>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Dashboard</a:t>
            </a:r>
            <a:endParaRPr b="1" sz="2000">
              <a:latin typeface="Calibri"/>
              <a:ea typeface="Calibri"/>
              <a:cs typeface="Calibri"/>
              <a:sym typeface="Calibri"/>
            </a:endParaRPr>
          </a:p>
        </p:txBody>
      </p:sp>
      <p:pic>
        <p:nvPicPr>
          <p:cNvPr id="191" name="Google Shape;191;g212f9b8d490_0_18"/>
          <p:cNvPicPr preferRelativeResize="0"/>
          <p:nvPr/>
        </p:nvPicPr>
        <p:blipFill rotWithShape="1">
          <a:blip r:embed="rId3">
            <a:alphaModFix/>
          </a:blip>
          <a:srcRect b="5873" l="0" r="0" t="0"/>
          <a:stretch/>
        </p:blipFill>
        <p:spPr>
          <a:xfrm>
            <a:off x="2019475" y="1967100"/>
            <a:ext cx="8153050" cy="4316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12f9b8d490_0_26"/>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197" name="Google Shape;197;g212f9b8d490_0_26"/>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198" name="Google Shape;198;g212f9b8d490_0_26"/>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Employee</a:t>
            </a:r>
            <a:endParaRPr b="1" sz="2000">
              <a:latin typeface="Calibri"/>
              <a:ea typeface="Calibri"/>
              <a:cs typeface="Calibri"/>
              <a:sym typeface="Calibri"/>
            </a:endParaRPr>
          </a:p>
        </p:txBody>
      </p:sp>
      <p:pic>
        <p:nvPicPr>
          <p:cNvPr id="199" name="Google Shape;199;g212f9b8d490_0_26"/>
          <p:cNvPicPr preferRelativeResize="0"/>
          <p:nvPr/>
        </p:nvPicPr>
        <p:blipFill rotWithShape="1">
          <a:blip r:embed="rId3">
            <a:alphaModFix/>
          </a:blip>
          <a:srcRect b="5267" l="0" r="0" t="0"/>
          <a:stretch/>
        </p:blipFill>
        <p:spPr>
          <a:xfrm>
            <a:off x="2018575" y="1967100"/>
            <a:ext cx="8153050" cy="4344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12f9b8d490_0_12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05" name="Google Shape;205;g212f9b8d490_0_12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06" name="Google Shape;206;g212f9b8d490_0_120"/>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Details</a:t>
            </a:r>
            <a:r>
              <a:rPr b="1" lang="en-IN" sz="2000">
                <a:latin typeface="Calibri"/>
                <a:ea typeface="Calibri"/>
                <a:cs typeface="Calibri"/>
                <a:sym typeface="Calibri"/>
              </a:rPr>
              <a:t> Of Employee</a:t>
            </a:r>
            <a:endParaRPr b="1" sz="2000">
              <a:latin typeface="Calibri"/>
              <a:ea typeface="Calibri"/>
              <a:cs typeface="Calibri"/>
              <a:sym typeface="Calibri"/>
            </a:endParaRPr>
          </a:p>
        </p:txBody>
      </p:sp>
      <p:pic>
        <p:nvPicPr>
          <p:cNvPr id="207" name="Google Shape;207;g212f9b8d490_0_120"/>
          <p:cNvPicPr preferRelativeResize="0"/>
          <p:nvPr/>
        </p:nvPicPr>
        <p:blipFill rotWithShape="1">
          <a:blip r:embed="rId3">
            <a:alphaModFix/>
          </a:blip>
          <a:srcRect b="5267" l="0" r="0" t="0"/>
          <a:stretch/>
        </p:blipFill>
        <p:spPr>
          <a:xfrm>
            <a:off x="2018575" y="1967100"/>
            <a:ext cx="8153050" cy="4344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nvSpPr>
        <p:spPr>
          <a:xfrm>
            <a:off x="393700" y="501134"/>
            <a:ext cx="3530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lt1"/>
                </a:solidFill>
                <a:latin typeface="Helvetica Neue"/>
                <a:ea typeface="Helvetica Neue"/>
                <a:cs typeface="Helvetica Neue"/>
                <a:sym typeface="Helvetica Neue"/>
              </a:rPr>
              <a:t>Key Takeaways/Learnings from the </a:t>
            </a:r>
            <a:r>
              <a:rPr b="1" lang="en-IN" sz="1800">
                <a:solidFill>
                  <a:srgbClr val="D4EBD8"/>
                </a:solidFill>
                <a:latin typeface="Helvetica Neue"/>
                <a:ea typeface="Helvetica Neue"/>
                <a:cs typeface="Helvetica Neue"/>
                <a:sym typeface="Helvetica Neue"/>
              </a:rPr>
              <a:t>Program (HTD)</a:t>
            </a:r>
            <a:endParaRPr b="1" sz="1800">
              <a:solidFill>
                <a:srgbClr val="D4EBD8"/>
              </a:solidFill>
              <a:latin typeface="Helvetica Neue"/>
              <a:ea typeface="Helvetica Neue"/>
              <a:cs typeface="Helvetica Neue"/>
              <a:sym typeface="Helvetica Neue"/>
            </a:endParaRPr>
          </a:p>
        </p:txBody>
      </p:sp>
      <p:sp>
        <p:nvSpPr>
          <p:cNvPr id="69" name="Google Shape;69;p3"/>
          <p:cNvSpPr txBox="1"/>
          <p:nvPr/>
        </p:nvSpPr>
        <p:spPr>
          <a:xfrm>
            <a:off x="4502225" y="920850"/>
            <a:ext cx="74388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Understanding the fundamentals of ASP.NET MVC Core:</a:t>
            </a:r>
            <a:r>
              <a:rPr lang="en-I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rPr lang="en-IN" sz="1800">
                <a:latin typeface="Calibri"/>
                <a:ea typeface="Calibri"/>
                <a:cs typeface="Calibri"/>
                <a:sym typeface="Calibri"/>
              </a:rPr>
              <a:t>We learn how to build web applications using the MVC (Model-View-Controller) design pattern, which helps separate the application's concerns and improve maintainability. They will also learn about key features such as routing, middleware, dependency injection, and Razor views.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IN" sz="1800">
                <a:latin typeface="Calibri"/>
                <a:ea typeface="Calibri"/>
                <a:cs typeface="Calibri"/>
                <a:sym typeface="Calibri"/>
              </a:rPr>
              <a:t>Back-end development: </a:t>
            </a:r>
            <a:r>
              <a:rPr lang="en-IN" sz="1800">
                <a:latin typeface="Calibri"/>
                <a:ea typeface="Calibri"/>
                <a:cs typeface="Calibri"/>
                <a:sym typeface="Calibri"/>
              </a:rPr>
              <a:t>We learned about back-end web development using technologies such as Entity Framework Core, SQL Server, and Web API.</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IN" sz="1800">
                <a:latin typeface="Calibri"/>
                <a:ea typeface="Calibri"/>
                <a:cs typeface="Calibri"/>
                <a:sym typeface="Calibri"/>
              </a:rPr>
              <a:t>Building responsive user interfaces:</a:t>
            </a:r>
            <a:endParaRPr b="1" sz="1800">
              <a:latin typeface="Calibri"/>
              <a:ea typeface="Calibri"/>
              <a:cs typeface="Calibri"/>
              <a:sym typeface="Calibri"/>
            </a:endParaRPr>
          </a:p>
          <a:p>
            <a:pPr indent="0" lvl="0" marL="0" rtl="0" algn="l">
              <a:spcBef>
                <a:spcPts val="0"/>
              </a:spcBef>
              <a:spcAft>
                <a:spcPts val="0"/>
              </a:spcAft>
              <a:buNone/>
            </a:pPr>
            <a:r>
              <a:rPr lang="en-IN" sz="1800">
                <a:latin typeface="Calibri"/>
                <a:ea typeface="Calibri"/>
                <a:cs typeface="Calibri"/>
                <a:sym typeface="Calibri"/>
              </a:rPr>
              <a:t>We learned about frameworks like Bootstrap, which provide pre-built UI components that can be used to create responsive designs quickly.</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IN" sz="1800">
                <a:latin typeface="Calibri"/>
                <a:ea typeface="Calibri"/>
                <a:cs typeface="Calibri"/>
                <a:sym typeface="Calibri"/>
              </a:rPr>
              <a:t>Deployment and hosting: </a:t>
            </a:r>
            <a:r>
              <a:rPr lang="en-IN" sz="1800">
                <a:latin typeface="Calibri"/>
                <a:ea typeface="Calibri"/>
                <a:cs typeface="Calibri"/>
                <a:sym typeface="Calibri"/>
              </a:rPr>
              <a:t>We learned how to deploy and web applications using Docker Desktop.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IN" sz="1800">
                <a:latin typeface="Calibri"/>
                <a:ea typeface="Calibri"/>
                <a:cs typeface="Calibri"/>
                <a:sym typeface="Calibri"/>
              </a:rPr>
              <a:t>Communication and Project Management:</a:t>
            </a:r>
            <a:r>
              <a:rPr lang="en-IN" sz="1800">
                <a:latin typeface="Calibri"/>
                <a:ea typeface="Calibri"/>
                <a:cs typeface="Calibri"/>
                <a:sym typeface="Calibri"/>
              </a:rPr>
              <a:t> SDLC and Github</a:t>
            </a:r>
            <a:endParaRPr sz="18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12f9b8d490_0_135"/>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13" name="Google Shape;213;g212f9b8d490_0_135"/>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14" name="Google Shape;214;g212f9b8d490_0_135"/>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Add Benefit Details</a:t>
            </a:r>
            <a:endParaRPr b="1" sz="2000">
              <a:latin typeface="Calibri"/>
              <a:ea typeface="Calibri"/>
              <a:cs typeface="Calibri"/>
              <a:sym typeface="Calibri"/>
            </a:endParaRPr>
          </a:p>
        </p:txBody>
      </p:sp>
      <p:pic>
        <p:nvPicPr>
          <p:cNvPr id="215" name="Google Shape;215;g212f9b8d490_0_135"/>
          <p:cNvPicPr preferRelativeResize="0"/>
          <p:nvPr/>
        </p:nvPicPr>
        <p:blipFill rotWithShape="1">
          <a:blip r:embed="rId3">
            <a:alphaModFix/>
          </a:blip>
          <a:srcRect b="5571" l="0" r="0" t="0"/>
          <a:stretch/>
        </p:blipFill>
        <p:spPr>
          <a:xfrm>
            <a:off x="2019475" y="2036100"/>
            <a:ext cx="8153050" cy="4330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12f9b8d490_0_3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1" name="Google Shape;221;g212f9b8d490_0_3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22" name="Google Shape;222;g212f9b8d490_0_34"/>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Department</a:t>
            </a:r>
            <a:endParaRPr b="1" sz="2000">
              <a:latin typeface="Calibri"/>
              <a:ea typeface="Calibri"/>
              <a:cs typeface="Calibri"/>
              <a:sym typeface="Calibri"/>
            </a:endParaRPr>
          </a:p>
        </p:txBody>
      </p:sp>
      <p:pic>
        <p:nvPicPr>
          <p:cNvPr id="223" name="Google Shape;223;g212f9b8d490_0_34"/>
          <p:cNvPicPr preferRelativeResize="0"/>
          <p:nvPr/>
        </p:nvPicPr>
        <p:blipFill rotWithShape="1">
          <a:blip r:embed="rId3">
            <a:alphaModFix/>
          </a:blip>
          <a:srcRect b="5267" l="0" r="0" t="0"/>
          <a:stretch/>
        </p:blipFill>
        <p:spPr>
          <a:xfrm>
            <a:off x="2018575" y="1967100"/>
            <a:ext cx="8153050" cy="4344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12f9b8d490_0_42"/>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29" name="Google Shape;229;g212f9b8d490_0_42"/>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0" name="Google Shape;230;g212f9b8d490_0_42"/>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Position</a:t>
            </a:r>
            <a:endParaRPr b="1" sz="2000">
              <a:latin typeface="Calibri"/>
              <a:ea typeface="Calibri"/>
              <a:cs typeface="Calibri"/>
              <a:sym typeface="Calibri"/>
            </a:endParaRPr>
          </a:p>
        </p:txBody>
      </p:sp>
      <p:pic>
        <p:nvPicPr>
          <p:cNvPr id="231" name="Google Shape;231;g212f9b8d490_0_42"/>
          <p:cNvPicPr preferRelativeResize="0"/>
          <p:nvPr/>
        </p:nvPicPr>
        <p:blipFill rotWithShape="1">
          <a:blip r:embed="rId3">
            <a:alphaModFix/>
          </a:blip>
          <a:srcRect b="6173" l="0" r="0" t="0"/>
          <a:stretch/>
        </p:blipFill>
        <p:spPr>
          <a:xfrm>
            <a:off x="2018575" y="1967100"/>
            <a:ext cx="8153050" cy="4303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12f9b8d490_0_50"/>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37" name="Google Shape;237;g212f9b8d490_0_50"/>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38" name="Google Shape;238;g212f9b8d490_0_50"/>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Designation</a:t>
            </a:r>
            <a:endParaRPr b="1" sz="2000">
              <a:latin typeface="Calibri"/>
              <a:ea typeface="Calibri"/>
              <a:cs typeface="Calibri"/>
              <a:sym typeface="Calibri"/>
            </a:endParaRPr>
          </a:p>
        </p:txBody>
      </p:sp>
      <p:pic>
        <p:nvPicPr>
          <p:cNvPr id="239" name="Google Shape;239;g212f9b8d490_0_50"/>
          <p:cNvPicPr preferRelativeResize="0"/>
          <p:nvPr/>
        </p:nvPicPr>
        <p:blipFill rotWithShape="1">
          <a:blip r:embed="rId3">
            <a:alphaModFix/>
          </a:blip>
          <a:srcRect b="5571" l="0" r="0" t="0"/>
          <a:stretch/>
        </p:blipFill>
        <p:spPr>
          <a:xfrm>
            <a:off x="1927375" y="1967100"/>
            <a:ext cx="8337250" cy="4428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12f9b8d490_0_5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45" name="Google Shape;245;g212f9b8d490_0_5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46" name="Google Shape;246;g212f9b8d490_0_58"/>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Employee Performance Review</a:t>
            </a:r>
            <a:endParaRPr b="1" sz="2000">
              <a:latin typeface="Calibri"/>
              <a:ea typeface="Calibri"/>
              <a:cs typeface="Calibri"/>
              <a:sym typeface="Calibri"/>
            </a:endParaRPr>
          </a:p>
        </p:txBody>
      </p:sp>
      <p:pic>
        <p:nvPicPr>
          <p:cNvPr id="247" name="Google Shape;247;g212f9b8d490_0_58"/>
          <p:cNvPicPr preferRelativeResize="0"/>
          <p:nvPr/>
        </p:nvPicPr>
        <p:blipFill rotWithShape="1">
          <a:blip r:embed="rId3">
            <a:alphaModFix/>
          </a:blip>
          <a:srcRect b="5882" l="0" r="0" t="0"/>
          <a:stretch/>
        </p:blipFill>
        <p:spPr>
          <a:xfrm>
            <a:off x="2018563" y="1967100"/>
            <a:ext cx="8153074" cy="4316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12f9b8d490_0_66"/>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53" name="Google Shape;253;g212f9b8d490_0_66"/>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54" name="Google Shape;254;g212f9b8d490_0_66"/>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Benefits List (SSS)</a:t>
            </a:r>
            <a:endParaRPr b="1" sz="2000">
              <a:latin typeface="Calibri"/>
              <a:ea typeface="Calibri"/>
              <a:cs typeface="Calibri"/>
              <a:sym typeface="Calibri"/>
            </a:endParaRPr>
          </a:p>
        </p:txBody>
      </p:sp>
      <p:pic>
        <p:nvPicPr>
          <p:cNvPr id="255" name="Google Shape;255;g212f9b8d490_0_66"/>
          <p:cNvPicPr preferRelativeResize="0"/>
          <p:nvPr/>
        </p:nvPicPr>
        <p:blipFill rotWithShape="1">
          <a:blip r:embed="rId3">
            <a:alphaModFix/>
          </a:blip>
          <a:srcRect b="5873" l="0" r="0" t="0"/>
          <a:stretch/>
        </p:blipFill>
        <p:spPr>
          <a:xfrm>
            <a:off x="2019463" y="1959900"/>
            <a:ext cx="8153074" cy="4316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12f9b8d490_0_7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61" name="Google Shape;261;g212f9b8d490_0_7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62" name="Google Shape;262;g212f9b8d490_0_78"/>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Benefits List (PhilHealth)</a:t>
            </a:r>
            <a:endParaRPr b="1" sz="2000">
              <a:latin typeface="Calibri"/>
              <a:ea typeface="Calibri"/>
              <a:cs typeface="Calibri"/>
              <a:sym typeface="Calibri"/>
            </a:endParaRPr>
          </a:p>
        </p:txBody>
      </p:sp>
      <p:pic>
        <p:nvPicPr>
          <p:cNvPr id="263" name="Google Shape;263;g212f9b8d490_0_78"/>
          <p:cNvPicPr preferRelativeResize="0"/>
          <p:nvPr/>
        </p:nvPicPr>
        <p:blipFill rotWithShape="1">
          <a:blip r:embed="rId3">
            <a:alphaModFix/>
          </a:blip>
          <a:srcRect b="5580" l="0" r="0" t="0"/>
          <a:stretch/>
        </p:blipFill>
        <p:spPr>
          <a:xfrm>
            <a:off x="2019463" y="1967100"/>
            <a:ext cx="8153074" cy="4330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12f9b8d490_0_86"/>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69" name="Google Shape;269;g212f9b8d490_0_86"/>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70" name="Google Shape;270;g212f9b8d490_0_86"/>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Benefits List (PagIbig)</a:t>
            </a:r>
            <a:endParaRPr b="1" sz="2000">
              <a:latin typeface="Calibri"/>
              <a:ea typeface="Calibri"/>
              <a:cs typeface="Calibri"/>
              <a:sym typeface="Calibri"/>
            </a:endParaRPr>
          </a:p>
        </p:txBody>
      </p:sp>
      <p:pic>
        <p:nvPicPr>
          <p:cNvPr id="271" name="Google Shape;271;g212f9b8d490_0_86"/>
          <p:cNvPicPr preferRelativeResize="0"/>
          <p:nvPr/>
        </p:nvPicPr>
        <p:blipFill rotWithShape="1">
          <a:blip r:embed="rId3">
            <a:alphaModFix/>
          </a:blip>
          <a:srcRect b="5267" l="0" r="0" t="0"/>
          <a:stretch/>
        </p:blipFill>
        <p:spPr>
          <a:xfrm>
            <a:off x="2018575" y="1967100"/>
            <a:ext cx="8153050" cy="4344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12f9b8d490_0_10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77" name="Google Shape;277;g212f9b8d490_0_10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78" name="Google Shape;278;g212f9b8d490_0_101"/>
          <p:cNvSpPr txBox="1"/>
          <p:nvPr/>
        </p:nvSpPr>
        <p:spPr>
          <a:xfrm>
            <a:off x="2121900" y="3185550"/>
            <a:ext cx="7948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800">
                <a:latin typeface="Calibri"/>
                <a:ea typeface="Calibri"/>
                <a:cs typeface="Calibri"/>
                <a:sym typeface="Calibri"/>
              </a:rPr>
              <a:t>Manager</a:t>
            </a:r>
            <a:r>
              <a:rPr b="1" lang="en-IN" sz="4800">
                <a:latin typeface="Calibri"/>
                <a:ea typeface="Calibri"/>
                <a:cs typeface="Calibri"/>
                <a:sym typeface="Calibri"/>
              </a:rPr>
              <a:t> Access</a:t>
            </a:r>
            <a:endParaRPr b="1" sz="4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12f9b8d490_0_11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84" name="Google Shape;284;g212f9b8d490_0_11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85" name="Google Shape;285;g212f9b8d490_0_113"/>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Profile </a:t>
            </a:r>
            <a:r>
              <a:rPr b="1" lang="en-IN" sz="2000">
                <a:latin typeface="Calibri"/>
                <a:ea typeface="Calibri"/>
                <a:cs typeface="Calibri"/>
                <a:sym typeface="Calibri"/>
              </a:rPr>
              <a:t>(Details)</a:t>
            </a:r>
            <a:endParaRPr b="1" sz="2000">
              <a:latin typeface="Calibri"/>
              <a:ea typeface="Calibri"/>
              <a:cs typeface="Calibri"/>
              <a:sym typeface="Calibri"/>
            </a:endParaRPr>
          </a:p>
        </p:txBody>
      </p:sp>
      <p:pic>
        <p:nvPicPr>
          <p:cNvPr id="286" name="Google Shape;286;g212f9b8d490_0_113"/>
          <p:cNvPicPr preferRelativeResize="0"/>
          <p:nvPr/>
        </p:nvPicPr>
        <p:blipFill rotWithShape="1">
          <a:blip r:embed="rId3">
            <a:alphaModFix/>
          </a:blip>
          <a:srcRect b="5571" l="0" r="0" t="0"/>
          <a:stretch/>
        </p:blipFill>
        <p:spPr>
          <a:xfrm>
            <a:off x="2018575" y="1967100"/>
            <a:ext cx="8153050" cy="4330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2b49862558_0_2"/>
          <p:cNvSpPr txBox="1"/>
          <p:nvPr/>
        </p:nvSpPr>
        <p:spPr>
          <a:xfrm>
            <a:off x="4138505" y="372546"/>
            <a:ext cx="3910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Problem Statement of the Capstone Project</a:t>
            </a:r>
            <a:endParaRPr b="1" sz="2400">
              <a:solidFill>
                <a:schemeClr val="lt1"/>
              </a:solidFill>
              <a:latin typeface="Helvetica Neue"/>
              <a:ea typeface="Helvetica Neue"/>
              <a:cs typeface="Helvetica Neue"/>
              <a:sym typeface="Helvetica Neue"/>
            </a:endParaRPr>
          </a:p>
        </p:txBody>
      </p:sp>
      <p:pic>
        <p:nvPicPr>
          <p:cNvPr id="75" name="Google Shape;75;g22b49862558_0_2"/>
          <p:cNvPicPr preferRelativeResize="0"/>
          <p:nvPr/>
        </p:nvPicPr>
        <p:blipFill>
          <a:blip r:embed="rId3">
            <a:alphaModFix/>
          </a:blip>
          <a:stretch>
            <a:fillRect/>
          </a:stretch>
        </p:blipFill>
        <p:spPr>
          <a:xfrm>
            <a:off x="511700" y="1724675"/>
            <a:ext cx="2160000" cy="2425251"/>
          </a:xfrm>
          <a:prstGeom prst="rect">
            <a:avLst/>
          </a:prstGeom>
          <a:noFill/>
          <a:ln>
            <a:noFill/>
          </a:ln>
        </p:spPr>
      </p:pic>
      <p:sp>
        <p:nvSpPr>
          <p:cNvPr id="76" name="Google Shape;76;g22b49862558_0_2"/>
          <p:cNvSpPr/>
          <p:nvPr/>
        </p:nvSpPr>
        <p:spPr>
          <a:xfrm>
            <a:off x="3299350" y="2648250"/>
            <a:ext cx="3499200" cy="57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2b49862558_0_2"/>
          <p:cNvSpPr txBox="1"/>
          <p:nvPr/>
        </p:nvSpPr>
        <p:spPr>
          <a:xfrm>
            <a:off x="3703625" y="2343475"/>
            <a:ext cx="265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latin typeface="Calibri"/>
                <a:ea typeface="Calibri"/>
                <a:cs typeface="Calibri"/>
                <a:sym typeface="Calibri"/>
              </a:rPr>
              <a:t>Employee Data</a:t>
            </a:r>
            <a:endParaRPr b="1" sz="2400">
              <a:latin typeface="Calibri"/>
              <a:ea typeface="Calibri"/>
              <a:cs typeface="Calibri"/>
              <a:sym typeface="Calibri"/>
            </a:endParaRPr>
          </a:p>
        </p:txBody>
      </p:sp>
      <p:pic>
        <p:nvPicPr>
          <p:cNvPr id="78" name="Google Shape;78;g22b49862558_0_2"/>
          <p:cNvPicPr preferRelativeResize="0"/>
          <p:nvPr/>
        </p:nvPicPr>
        <p:blipFill>
          <a:blip r:embed="rId4">
            <a:alphaModFix/>
          </a:blip>
          <a:stretch>
            <a:fillRect/>
          </a:stretch>
        </p:blipFill>
        <p:spPr>
          <a:xfrm>
            <a:off x="7207500" y="1724663"/>
            <a:ext cx="2324976" cy="2527125"/>
          </a:xfrm>
          <a:prstGeom prst="rect">
            <a:avLst/>
          </a:prstGeom>
          <a:noFill/>
          <a:ln>
            <a:noFill/>
          </a:ln>
        </p:spPr>
      </p:pic>
      <p:pic>
        <p:nvPicPr>
          <p:cNvPr id="79" name="Google Shape;79;g22b49862558_0_2"/>
          <p:cNvPicPr preferRelativeResize="0"/>
          <p:nvPr/>
        </p:nvPicPr>
        <p:blipFill>
          <a:blip r:embed="rId5">
            <a:alphaModFix/>
          </a:blip>
          <a:stretch>
            <a:fillRect/>
          </a:stretch>
        </p:blipFill>
        <p:spPr>
          <a:xfrm>
            <a:off x="9532471" y="2472850"/>
            <a:ext cx="1612700" cy="2178650"/>
          </a:xfrm>
          <a:prstGeom prst="rect">
            <a:avLst/>
          </a:prstGeom>
          <a:noFill/>
          <a:ln>
            <a:noFill/>
          </a:ln>
        </p:spPr>
      </p:pic>
      <p:sp>
        <p:nvSpPr>
          <p:cNvPr id="80" name="Google Shape;80;g22b49862558_0_2"/>
          <p:cNvSpPr/>
          <p:nvPr/>
        </p:nvSpPr>
        <p:spPr>
          <a:xfrm rot="9689189">
            <a:off x="5795368" y="4576274"/>
            <a:ext cx="2421516" cy="5783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g22b49862558_0_2"/>
          <p:cNvPicPr preferRelativeResize="0"/>
          <p:nvPr/>
        </p:nvPicPr>
        <p:blipFill>
          <a:blip r:embed="rId6">
            <a:alphaModFix/>
          </a:blip>
          <a:stretch>
            <a:fillRect/>
          </a:stretch>
        </p:blipFill>
        <p:spPr>
          <a:xfrm>
            <a:off x="3299350" y="4251800"/>
            <a:ext cx="2241875" cy="224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12f9b8d490_0_144"/>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292" name="Google Shape;292;g212f9b8d490_0_144"/>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293" name="Google Shape;293;g212f9b8d490_0_144"/>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Department</a:t>
            </a:r>
            <a:endParaRPr b="1" sz="2000">
              <a:latin typeface="Calibri"/>
              <a:ea typeface="Calibri"/>
              <a:cs typeface="Calibri"/>
              <a:sym typeface="Calibri"/>
            </a:endParaRPr>
          </a:p>
        </p:txBody>
      </p:sp>
      <p:pic>
        <p:nvPicPr>
          <p:cNvPr id="294" name="Google Shape;294;g212f9b8d490_0_144"/>
          <p:cNvPicPr preferRelativeResize="0"/>
          <p:nvPr/>
        </p:nvPicPr>
        <p:blipFill rotWithShape="1">
          <a:blip r:embed="rId3">
            <a:alphaModFix/>
          </a:blip>
          <a:srcRect b="5882" l="0" r="0" t="0"/>
          <a:stretch/>
        </p:blipFill>
        <p:spPr>
          <a:xfrm>
            <a:off x="2018575" y="1967100"/>
            <a:ext cx="8153050" cy="431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12f9b8d490_0_15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00" name="Google Shape;300;g212f9b8d490_0_15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01" name="Google Shape;301;g212f9b8d490_0_159"/>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Employee Performance</a:t>
            </a:r>
            <a:endParaRPr b="1" sz="2000">
              <a:latin typeface="Calibri"/>
              <a:ea typeface="Calibri"/>
              <a:cs typeface="Calibri"/>
              <a:sym typeface="Calibri"/>
            </a:endParaRPr>
          </a:p>
        </p:txBody>
      </p:sp>
      <p:pic>
        <p:nvPicPr>
          <p:cNvPr id="302" name="Google Shape;302;g212f9b8d490_0_159"/>
          <p:cNvPicPr preferRelativeResize="0"/>
          <p:nvPr/>
        </p:nvPicPr>
        <p:blipFill rotWithShape="1">
          <a:blip r:embed="rId3">
            <a:alphaModFix/>
          </a:blip>
          <a:srcRect b="5267" l="0" r="0" t="0"/>
          <a:stretch/>
        </p:blipFill>
        <p:spPr>
          <a:xfrm>
            <a:off x="2018575" y="2049900"/>
            <a:ext cx="8153050" cy="4344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12f9b8d490_0_167"/>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08" name="Google Shape;308;g212f9b8d490_0_167"/>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09" name="Google Shape;309;g212f9b8d490_0_167"/>
          <p:cNvSpPr txBox="1"/>
          <p:nvPr/>
        </p:nvSpPr>
        <p:spPr>
          <a:xfrm>
            <a:off x="2121000" y="1474500"/>
            <a:ext cx="794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IN" sz="2000">
                <a:solidFill>
                  <a:schemeClr val="dk1"/>
                </a:solidFill>
                <a:latin typeface="Calibri"/>
                <a:ea typeface="Calibri"/>
                <a:cs typeface="Calibri"/>
                <a:sym typeface="Calibri"/>
              </a:rPr>
              <a:t>Profile (Details)</a:t>
            </a:r>
            <a:endParaRPr b="1" sz="20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000">
              <a:latin typeface="Calibri"/>
              <a:ea typeface="Calibri"/>
              <a:cs typeface="Calibri"/>
              <a:sym typeface="Calibri"/>
            </a:endParaRPr>
          </a:p>
        </p:txBody>
      </p:sp>
      <p:pic>
        <p:nvPicPr>
          <p:cNvPr id="310" name="Google Shape;310;g212f9b8d490_0_167"/>
          <p:cNvPicPr preferRelativeResize="0"/>
          <p:nvPr/>
        </p:nvPicPr>
        <p:blipFill rotWithShape="1">
          <a:blip r:embed="rId3">
            <a:alphaModFix/>
          </a:blip>
          <a:srcRect b="6173" l="0" r="0" t="0"/>
          <a:stretch/>
        </p:blipFill>
        <p:spPr>
          <a:xfrm>
            <a:off x="2019463" y="1967100"/>
            <a:ext cx="8153074" cy="4303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12f9b8d490_0_182"/>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16" name="Google Shape;316;g212f9b8d490_0_182"/>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17" name="Google Shape;317;g212f9b8d490_0_182"/>
          <p:cNvSpPr txBox="1"/>
          <p:nvPr/>
        </p:nvSpPr>
        <p:spPr>
          <a:xfrm>
            <a:off x="2121900" y="3185550"/>
            <a:ext cx="7948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800">
                <a:latin typeface="Calibri"/>
                <a:ea typeface="Calibri"/>
                <a:cs typeface="Calibri"/>
                <a:sym typeface="Calibri"/>
              </a:rPr>
              <a:t>User </a:t>
            </a:r>
            <a:r>
              <a:rPr b="1" lang="en-IN" sz="4800">
                <a:latin typeface="Calibri"/>
                <a:ea typeface="Calibri"/>
                <a:cs typeface="Calibri"/>
                <a:sym typeface="Calibri"/>
              </a:rPr>
              <a:t>(Employee) Access</a:t>
            </a:r>
            <a:endParaRPr b="1" sz="48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12f9b8d490_0_188"/>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23" name="Google Shape;323;g212f9b8d490_0_188"/>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24" name="Google Shape;324;g212f9b8d490_0_188"/>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List of Benefits Payment</a:t>
            </a:r>
            <a:endParaRPr b="1" sz="2000">
              <a:latin typeface="Calibri"/>
              <a:ea typeface="Calibri"/>
              <a:cs typeface="Calibri"/>
              <a:sym typeface="Calibri"/>
            </a:endParaRPr>
          </a:p>
        </p:txBody>
      </p:sp>
      <p:pic>
        <p:nvPicPr>
          <p:cNvPr id="325" name="Google Shape;325;g212f9b8d490_0_188"/>
          <p:cNvPicPr preferRelativeResize="0"/>
          <p:nvPr/>
        </p:nvPicPr>
        <p:blipFill rotWithShape="1">
          <a:blip r:embed="rId3">
            <a:alphaModFix/>
          </a:blip>
          <a:srcRect b="5580" l="0" r="0" t="0"/>
          <a:stretch/>
        </p:blipFill>
        <p:spPr>
          <a:xfrm>
            <a:off x="2019463" y="1967100"/>
            <a:ext cx="8153074" cy="4330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12f9b8d490_0_203"/>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31" name="Google Shape;331;g212f9b8d490_0_203"/>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32" name="Google Shape;332;g212f9b8d490_0_203"/>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Department Assigned</a:t>
            </a:r>
            <a:endParaRPr b="1" sz="2000">
              <a:latin typeface="Calibri"/>
              <a:ea typeface="Calibri"/>
              <a:cs typeface="Calibri"/>
              <a:sym typeface="Calibri"/>
            </a:endParaRPr>
          </a:p>
        </p:txBody>
      </p:sp>
      <p:pic>
        <p:nvPicPr>
          <p:cNvPr id="333" name="Google Shape;333;g212f9b8d490_0_203"/>
          <p:cNvPicPr preferRelativeResize="0"/>
          <p:nvPr/>
        </p:nvPicPr>
        <p:blipFill rotWithShape="1">
          <a:blip r:embed="rId3">
            <a:alphaModFix/>
          </a:blip>
          <a:srcRect b="7390" l="0" r="0" t="0"/>
          <a:stretch/>
        </p:blipFill>
        <p:spPr>
          <a:xfrm>
            <a:off x="2019463" y="2022300"/>
            <a:ext cx="8153074" cy="4247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12f9b8d490_0_211"/>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39" name="Google Shape;339;g212f9b8d490_0_211"/>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40" name="Google Shape;340;g212f9b8d490_0_211"/>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Performance Review</a:t>
            </a:r>
            <a:endParaRPr b="1" sz="2000">
              <a:latin typeface="Calibri"/>
              <a:ea typeface="Calibri"/>
              <a:cs typeface="Calibri"/>
              <a:sym typeface="Calibri"/>
            </a:endParaRPr>
          </a:p>
        </p:txBody>
      </p:sp>
      <p:pic>
        <p:nvPicPr>
          <p:cNvPr id="341" name="Google Shape;341;g212f9b8d490_0_211"/>
          <p:cNvPicPr preferRelativeResize="0"/>
          <p:nvPr/>
        </p:nvPicPr>
        <p:blipFill rotWithShape="1">
          <a:blip r:embed="rId3">
            <a:alphaModFix/>
          </a:blip>
          <a:srcRect b="6785" l="0" r="0" t="0"/>
          <a:stretch/>
        </p:blipFill>
        <p:spPr>
          <a:xfrm>
            <a:off x="2019463" y="1967100"/>
            <a:ext cx="8153074" cy="42748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12f9b8d490_0_21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Important areas of the Project with screenshots</a:t>
            </a:r>
            <a:endParaRPr b="1" sz="2400">
              <a:solidFill>
                <a:schemeClr val="lt1"/>
              </a:solidFill>
              <a:latin typeface="Helvetica Neue"/>
              <a:ea typeface="Helvetica Neue"/>
              <a:cs typeface="Helvetica Neue"/>
              <a:sym typeface="Helvetica Neue"/>
            </a:endParaRPr>
          </a:p>
        </p:txBody>
      </p:sp>
      <p:sp>
        <p:nvSpPr>
          <p:cNvPr id="347" name="Google Shape;347;g212f9b8d490_0_219"/>
          <p:cNvSpPr txBox="1"/>
          <p:nvPr/>
        </p:nvSpPr>
        <p:spPr>
          <a:xfrm>
            <a:off x="2476500" y="771953"/>
            <a:ext cx="7239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(Frontend, Database, Backend, Key Validations, Functionalities Etc.)</a:t>
            </a:r>
            <a:endParaRPr sz="1800">
              <a:solidFill>
                <a:schemeClr val="lt1"/>
              </a:solidFill>
              <a:latin typeface="Helvetica Neue"/>
              <a:ea typeface="Helvetica Neue"/>
              <a:cs typeface="Helvetica Neue"/>
              <a:sym typeface="Helvetica Neue"/>
            </a:endParaRPr>
          </a:p>
        </p:txBody>
      </p:sp>
      <p:sp>
        <p:nvSpPr>
          <p:cNvPr id="348" name="Google Shape;348;g212f9b8d490_0_219"/>
          <p:cNvSpPr txBox="1"/>
          <p:nvPr/>
        </p:nvSpPr>
        <p:spPr>
          <a:xfrm>
            <a:off x="2121000" y="1474500"/>
            <a:ext cx="79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latin typeface="Calibri"/>
                <a:ea typeface="Calibri"/>
                <a:cs typeface="Calibri"/>
                <a:sym typeface="Calibri"/>
              </a:rPr>
              <a:t>Benefits Payment</a:t>
            </a:r>
            <a:endParaRPr b="1" sz="2000">
              <a:latin typeface="Calibri"/>
              <a:ea typeface="Calibri"/>
              <a:cs typeface="Calibri"/>
              <a:sym typeface="Calibri"/>
            </a:endParaRPr>
          </a:p>
        </p:txBody>
      </p:sp>
      <p:pic>
        <p:nvPicPr>
          <p:cNvPr id="349" name="Google Shape;349;g212f9b8d490_0_219"/>
          <p:cNvPicPr preferRelativeResize="0"/>
          <p:nvPr/>
        </p:nvPicPr>
        <p:blipFill rotWithShape="1">
          <a:blip r:embed="rId3">
            <a:alphaModFix/>
          </a:blip>
          <a:srcRect b="6785" l="0" r="0" t="0"/>
          <a:stretch/>
        </p:blipFill>
        <p:spPr>
          <a:xfrm>
            <a:off x="2019463" y="1967100"/>
            <a:ext cx="8153074" cy="4274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txBox="1"/>
          <p:nvPr/>
        </p:nvSpPr>
        <p:spPr>
          <a:xfrm>
            <a:off x="5133975" y="568237"/>
            <a:ext cx="19222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Conclusion</a:t>
            </a:r>
            <a:endParaRPr b="1" sz="2400">
              <a:solidFill>
                <a:schemeClr val="lt1"/>
              </a:solidFill>
              <a:latin typeface="Helvetica Neue"/>
              <a:ea typeface="Helvetica Neue"/>
              <a:cs typeface="Helvetica Neue"/>
              <a:sym typeface="Helvetica Neue"/>
            </a:endParaRPr>
          </a:p>
        </p:txBody>
      </p:sp>
      <p:sp>
        <p:nvSpPr>
          <p:cNvPr id="355" name="Google Shape;355;p12"/>
          <p:cNvSpPr txBox="1"/>
          <p:nvPr/>
        </p:nvSpPr>
        <p:spPr>
          <a:xfrm>
            <a:off x="909600" y="2005800"/>
            <a:ext cx="10372800" cy="3232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n-IN" sz="2200">
                <a:latin typeface="Calibri"/>
                <a:ea typeface="Calibri"/>
                <a:cs typeface="Calibri"/>
                <a:sym typeface="Calibri"/>
              </a:rPr>
              <a:t>An automated HR management system can address challenges posed by manual HR management processes, such as errors, limited accessibility, lack of automation, and compliance risks.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IN" sz="2200">
                <a:latin typeface="Calibri"/>
                <a:ea typeface="Calibri"/>
                <a:cs typeface="Calibri"/>
                <a:sym typeface="Calibri"/>
              </a:rPr>
              <a:t>Defining the scope and requirements of the HR management system can improve compliance with employment laws and regulations, and ultimately enhance the efficiency of HR operations.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IN" sz="2200">
                <a:latin typeface="Calibri"/>
                <a:ea typeface="Calibri"/>
                <a:cs typeface="Calibri"/>
                <a:sym typeface="Calibri"/>
              </a:rPr>
              <a:t>Investing in an automated HR management system is a worthwhile investment that can yield significant benefits for any organization relying on effective HR management practices.</a:t>
            </a:r>
            <a:endParaRPr sz="22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3"/>
          <p:cNvSpPr txBox="1"/>
          <p:nvPr/>
        </p:nvSpPr>
        <p:spPr>
          <a:xfrm>
            <a:off x="2789021" y="2705724"/>
            <a:ext cx="661215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8800">
                <a:solidFill>
                  <a:schemeClr val="lt1"/>
                </a:solidFill>
                <a:latin typeface="Helvetica Neue"/>
                <a:ea typeface="Helvetica Neue"/>
                <a:cs typeface="Helvetica Neue"/>
                <a:sym typeface="Helvetica Neue"/>
              </a:rPr>
              <a:t>Thank You</a:t>
            </a:r>
            <a:endParaRPr b="1" sz="11500">
              <a:solidFill>
                <a:schemeClr val="lt1"/>
              </a:solidFill>
              <a:latin typeface="Helvetica Neue"/>
              <a:ea typeface="Helvetica Neue"/>
              <a:cs typeface="Helvetica Neue"/>
              <a:sym typeface="Helvetica Neue"/>
            </a:endParaRPr>
          </a:p>
        </p:txBody>
      </p:sp>
      <p:sp>
        <p:nvSpPr>
          <p:cNvPr id="361" name="Google Shape;361;p13"/>
          <p:cNvSpPr/>
          <p:nvPr/>
        </p:nvSpPr>
        <p:spPr>
          <a:xfrm>
            <a:off x="9986511" y="6524193"/>
            <a:ext cx="2196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nvSpPr>
        <p:spPr>
          <a:xfrm>
            <a:off x="4138505" y="372546"/>
            <a:ext cx="391012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Problem Statement of the Capstone Project</a:t>
            </a:r>
            <a:endParaRPr b="1" sz="2400">
              <a:solidFill>
                <a:schemeClr val="lt1"/>
              </a:solidFill>
              <a:latin typeface="Helvetica Neue"/>
              <a:ea typeface="Helvetica Neue"/>
              <a:cs typeface="Helvetica Neue"/>
              <a:sym typeface="Helvetica Neue"/>
            </a:endParaRPr>
          </a:p>
        </p:txBody>
      </p:sp>
      <p:sp>
        <p:nvSpPr>
          <p:cNvPr id="87" name="Google Shape;87;p4"/>
          <p:cNvSpPr txBox="1"/>
          <p:nvPr/>
        </p:nvSpPr>
        <p:spPr>
          <a:xfrm>
            <a:off x="458325" y="1902125"/>
            <a:ext cx="110340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b="1" lang="en-IN" sz="2400">
                <a:latin typeface="Calibri"/>
                <a:ea typeface="Calibri"/>
                <a:cs typeface="Calibri"/>
                <a:sym typeface="Calibri"/>
              </a:rPr>
              <a:t>How does a manual process of storing data in the Human Resource Department hinder its operations and effectiveness?</a:t>
            </a:r>
            <a:endParaRPr b="1" sz="2400">
              <a:latin typeface="Calibri"/>
              <a:ea typeface="Calibri"/>
              <a:cs typeface="Calibri"/>
              <a:sym typeface="Calibri"/>
            </a:endParaRPr>
          </a:p>
          <a:p>
            <a:pPr indent="0" lvl="0" marL="0" rtl="0" algn="l">
              <a:spcBef>
                <a:spcPts val="0"/>
              </a:spcBef>
              <a:spcAft>
                <a:spcPts val="0"/>
              </a:spcAft>
              <a:buNone/>
            </a:pPr>
            <a:r>
              <a:t/>
            </a:r>
            <a:endParaRPr b="1"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b="1" lang="en-IN" sz="2400">
                <a:latin typeface="Calibri"/>
                <a:ea typeface="Calibri"/>
                <a:cs typeface="Calibri"/>
                <a:sym typeface="Calibri"/>
              </a:rPr>
              <a:t>Based on the current challenges and goals of the Human Resource Department, what are the potential costs and benefits of investing in an HR management system (HRMS), and what factors should be considered before making a decision?</a:t>
            </a:r>
            <a:endParaRPr b="1"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2b49862558_1_0"/>
          <p:cNvSpPr txBox="1"/>
          <p:nvPr/>
        </p:nvSpPr>
        <p:spPr>
          <a:xfrm>
            <a:off x="4224229" y="37254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367" name="Google Shape;367;g22b49862558_1_0"/>
          <p:cNvSpPr txBox="1"/>
          <p:nvPr/>
        </p:nvSpPr>
        <p:spPr>
          <a:xfrm>
            <a:off x="3079959" y="834211"/>
            <a:ext cx="6030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368" name="Google Shape;368;g22b49862558_1_0"/>
          <p:cNvSpPr txBox="1"/>
          <p:nvPr/>
        </p:nvSpPr>
        <p:spPr>
          <a:xfrm>
            <a:off x="507206" y="203689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Earl Joseph L. Ferran</a:t>
            </a:r>
            <a:endParaRPr b="1" sz="1800">
              <a:solidFill>
                <a:srgbClr val="15102C"/>
              </a:solidFill>
              <a:latin typeface="Calibri"/>
              <a:ea typeface="Calibri"/>
              <a:cs typeface="Calibri"/>
              <a:sym typeface="Calibri"/>
            </a:endParaRPr>
          </a:p>
        </p:txBody>
      </p:sp>
      <p:sp>
        <p:nvSpPr>
          <p:cNvPr id="369" name="Google Shape;369;g22b49862558_1_0"/>
          <p:cNvSpPr txBox="1"/>
          <p:nvPr/>
        </p:nvSpPr>
        <p:spPr>
          <a:xfrm>
            <a:off x="507206" y="2955842"/>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Programmer  </a:t>
            </a:r>
            <a:endParaRPr b="1" sz="1800">
              <a:solidFill>
                <a:srgbClr val="15102C"/>
              </a:solidFill>
              <a:latin typeface="Calibri"/>
              <a:ea typeface="Calibri"/>
              <a:cs typeface="Calibri"/>
              <a:sym typeface="Calibri"/>
            </a:endParaRPr>
          </a:p>
        </p:txBody>
      </p:sp>
      <p:sp>
        <p:nvSpPr>
          <p:cNvPr id="370" name="Google Shape;370;g22b49862558_1_0"/>
          <p:cNvSpPr txBox="1"/>
          <p:nvPr/>
        </p:nvSpPr>
        <p:spPr>
          <a:xfrm>
            <a:off x="507206" y="387478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Bachelor Of Science in Computer Engineering </a:t>
            </a:r>
            <a:endParaRPr b="1" sz="1800">
              <a:solidFill>
                <a:srgbClr val="15102C"/>
              </a:solidFill>
              <a:latin typeface="Calibri"/>
              <a:ea typeface="Calibri"/>
              <a:cs typeface="Calibri"/>
              <a:sym typeface="Calibri"/>
            </a:endParaRPr>
          </a:p>
        </p:txBody>
      </p:sp>
      <p:sp>
        <p:nvSpPr>
          <p:cNvPr id="371" name="Google Shape;371;g22b49862558_1_0"/>
          <p:cNvSpPr txBox="1"/>
          <p:nvPr/>
        </p:nvSpPr>
        <p:spPr>
          <a:xfrm>
            <a:off x="507206" y="4793732"/>
            <a:ext cx="100710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 I am a programmer with 9 months work experience in self-learning and practice, with a focus on IOT programming. In my most recent role, I developed two IOT-based systems - a Water Quality Management System for fish pond and a Student Temperature Monitoring System - which allowed me to gain valuable real-world experience and hone my programming skills in the field of IOT.</a:t>
            </a:r>
            <a:endParaRPr b="1" sz="1800">
              <a:solidFill>
                <a:srgbClr val="15102C"/>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
          <p:cNvSpPr txBox="1"/>
          <p:nvPr/>
        </p:nvSpPr>
        <p:spPr>
          <a:xfrm>
            <a:off x="4224229" y="37254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377" name="Google Shape;377;p2"/>
          <p:cNvSpPr txBox="1"/>
          <p:nvPr/>
        </p:nvSpPr>
        <p:spPr>
          <a:xfrm>
            <a:off x="3079959" y="834211"/>
            <a:ext cx="6030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378" name="Google Shape;378;p2"/>
          <p:cNvSpPr txBox="1"/>
          <p:nvPr/>
        </p:nvSpPr>
        <p:spPr>
          <a:xfrm>
            <a:off x="507206" y="203689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Alvin E. Root</a:t>
            </a:r>
            <a:endParaRPr b="1" sz="1800">
              <a:solidFill>
                <a:srgbClr val="15102C"/>
              </a:solidFill>
              <a:latin typeface="Calibri"/>
              <a:ea typeface="Calibri"/>
              <a:cs typeface="Calibri"/>
              <a:sym typeface="Calibri"/>
            </a:endParaRPr>
          </a:p>
        </p:txBody>
      </p:sp>
      <p:sp>
        <p:nvSpPr>
          <p:cNvPr id="379" name="Google Shape;379;p2"/>
          <p:cNvSpPr txBox="1"/>
          <p:nvPr/>
        </p:nvSpPr>
        <p:spPr>
          <a:xfrm>
            <a:off x="507206" y="2955842"/>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Video Editing (Work Experience)</a:t>
            </a:r>
            <a:endParaRPr b="1" sz="1800">
              <a:solidFill>
                <a:srgbClr val="15102C"/>
              </a:solidFill>
              <a:latin typeface="Calibri"/>
              <a:ea typeface="Calibri"/>
              <a:cs typeface="Calibri"/>
              <a:sym typeface="Calibri"/>
            </a:endParaRPr>
          </a:p>
        </p:txBody>
      </p:sp>
      <p:sp>
        <p:nvSpPr>
          <p:cNvPr id="380" name="Google Shape;380;p2"/>
          <p:cNvSpPr txBox="1"/>
          <p:nvPr/>
        </p:nvSpPr>
        <p:spPr>
          <a:xfrm>
            <a:off x="507206" y="387478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Bachelor of Science in Computer Science</a:t>
            </a:r>
            <a:endParaRPr b="1" sz="1800">
              <a:solidFill>
                <a:srgbClr val="15102C"/>
              </a:solidFill>
              <a:latin typeface="Calibri"/>
              <a:ea typeface="Calibri"/>
              <a:cs typeface="Calibri"/>
              <a:sym typeface="Calibri"/>
            </a:endParaRPr>
          </a:p>
        </p:txBody>
      </p:sp>
      <p:sp>
        <p:nvSpPr>
          <p:cNvPr id="381" name="Google Shape;381;p2"/>
          <p:cNvSpPr txBox="1"/>
          <p:nvPr/>
        </p:nvSpPr>
        <p:spPr>
          <a:xfrm>
            <a:off x="507206" y="4641332"/>
            <a:ext cx="100710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Career Summary : I earned a Bachelor of Science degree in Computer Science from Kolehiyo ng Lungsod ng Lipa, and have gained nearly four years of valuable experience working as a Video Editor. However, after careful consideration and recognizing my deep-seated passion for the field, I have recently decided to return to my roots in computer science. My goal is to build a career in this exciting and ever-evolving field once again. During my time as an intern, I had the opportunity to develop a desktop application called Network Based Student Information System, using VB.Net and SQL Server.</a:t>
            </a:r>
            <a:endParaRPr b="1" sz="1800">
              <a:solidFill>
                <a:srgbClr val="15102C"/>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2b49862558_0_16"/>
          <p:cNvSpPr txBox="1"/>
          <p:nvPr/>
        </p:nvSpPr>
        <p:spPr>
          <a:xfrm>
            <a:off x="4138505" y="372546"/>
            <a:ext cx="3910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Problem Statement of the Capstone Project</a:t>
            </a:r>
            <a:endParaRPr b="1" sz="2400">
              <a:solidFill>
                <a:schemeClr val="lt1"/>
              </a:solidFill>
              <a:latin typeface="Helvetica Neue"/>
              <a:ea typeface="Helvetica Neue"/>
              <a:cs typeface="Helvetica Neue"/>
              <a:sym typeface="Helvetica Neue"/>
            </a:endParaRPr>
          </a:p>
        </p:txBody>
      </p:sp>
      <p:sp>
        <p:nvSpPr>
          <p:cNvPr id="93" name="Google Shape;93;g22b49862558_0_16"/>
          <p:cNvSpPr txBox="1"/>
          <p:nvPr/>
        </p:nvSpPr>
        <p:spPr>
          <a:xfrm>
            <a:off x="1673100" y="2037925"/>
            <a:ext cx="88410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Slow process of their Human Resource</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Difficulty in monitoring their records</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Slow retrieval of data</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Paper Wastage</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Poor Data Storage</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IN" sz="3000">
                <a:latin typeface="Calibri"/>
                <a:ea typeface="Calibri"/>
                <a:cs typeface="Calibri"/>
                <a:sym typeface="Calibri"/>
              </a:rPr>
              <a:t>Unsecured data</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Approach Note</a:t>
            </a:r>
            <a:endParaRPr b="1" sz="2400">
              <a:solidFill>
                <a:schemeClr val="lt1"/>
              </a:solidFill>
              <a:latin typeface="Helvetica Neue"/>
              <a:ea typeface="Helvetica Neue"/>
              <a:cs typeface="Helvetica Neue"/>
              <a:sym typeface="Helvetica Neue"/>
            </a:endParaRPr>
          </a:p>
        </p:txBody>
      </p:sp>
      <p:sp>
        <p:nvSpPr>
          <p:cNvPr id="99" name="Google Shape;99;p5"/>
          <p:cNvSpPr txBox="1"/>
          <p:nvPr/>
        </p:nvSpPr>
        <p:spPr>
          <a:xfrm>
            <a:off x="3665320" y="834211"/>
            <a:ext cx="48595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(How the candidate approached the program)</a:t>
            </a:r>
            <a:endParaRPr sz="1800">
              <a:solidFill>
                <a:schemeClr val="lt1"/>
              </a:solidFill>
              <a:latin typeface="Helvetica Neue"/>
              <a:ea typeface="Helvetica Neue"/>
              <a:cs typeface="Helvetica Neue"/>
              <a:sym typeface="Helvetica Neue"/>
            </a:endParaRPr>
          </a:p>
        </p:txBody>
      </p:sp>
      <p:sp>
        <p:nvSpPr>
          <p:cNvPr id="100" name="Google Shape;100;p5"/>
          <p:cNvSpPr txBox="1"/>
          <p:nvPr/>
        </p:nvSpPr>
        <p:spPr>
          <a:xfrm>
            <a:off x="1627225" y="2052700"/>
            <a:ext cx="10029300" cy="34170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Identify the goals and objectives of the HR system</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Define the system requirements</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Choose the right technology</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Design the user interface</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Develop and test the system</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Deploy the system</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IN" sz="3000">
                <a:latin typeface="Calibri"/>
                <a:ea typeface="Calibri"/>
                <a:cs typeface="Calibri"/>
                <a:sym typeface="Calibri"/>
              </a:rPr>
              <a:t>Maintain and support the system</a:t>
            </a:r>
            <a:endParaRPr sz="3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2b49862558_0_29"/>
          <p:cNvSpPr txBox="1"/>
          <p:nvPr/>
        </p:nvSpPr>
        <p:spPr>
          <a:xfrm>
            <a:off x="2474696" y="343971"/>
            <a:ext cx="72408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IN" sz="2400">
                <a:solidFill>
                  <a:schemeClr val="lt1"/>
                </a:solidFill>
                <a:latin typeface="Helvetica Neue"/>
                <a:ea typeface="Helvetica Neue"/>
                <a:cs typeface="Helvetica Neue"/>
                <a:sym typeface="Helvetica Neue"/>
              </a:rPr>
              <a:t>Access</a:t>
            </a:r>
            <a:endParaRPr b="1" sz="2400">
              <a:solidFill>
                <a:schemeClr val="lt1"/>
              </a:solidFill>
              <a:latin typeface="Helvetica Neue"/>
              <a:ea typeface="Helvetica Neue"/>
              <a:cs typeface="Helvetica Neue"/>
              <a:sym typeface="Helvetica Neue"/>
            </a:endParaRPr>
          </a:p>
        </p:txBody>
      </p:sp>
      <p:pic>
        <p:nvPicPr>
          <p:cNvPr id="106" name="Google Shape;106;g22b49862558_0_29"/>
          <p:cNvPicPr preferRelativeResize="0"/>
          <p:nvPr/>
        </p:nvPicPr>
        <p:blipFill rotWithShape="1">
          <a:blip r:embed="rId3">
            <a:alphaModFix/>
          </a:blip>
          <a:srcRect b="9976" l="12574" r="12446" t="8250"/>
          <a:stretch/>
        </p:blipFill>
        <p:spPr>
          <a:xfrm>
            <a:off x="627725" y="2206775"/>
            <a:ext cx="3666650" cy="3532275"/>
          </a:xfrm>
          <a:prstGeom prst="rect">
            <a:avLst/>
          </a:prstGeom>
          <a:noFill/>
          <a:ln>
            <a:noFill/>
          </a:ln>
        </p:spPr>
      </p:pic>
      <p:pic>
        <p:nvPicPr>
          <p:cNvPr id="107" name="Google Shape;107;g22b49862558_0_29"/>
          <p:cNvPicPr preferRelativeResize="0"/>
          <p:nvPr/>
        </p:nvPicPr>
        <p:blipFill>
          <a:blip r:embed="rId4">
            <a:alphaModFix/>
          </a:blip>
          <a:stretch>
            <a:fillRect/>
          </a:stretch>
        </p:blipFill>
        <p:spPr>
          <a:xfrm>
            <a:off x="4548625" y="2206771"/>
            <a:ext cx="3228975" cy="2076450"/>
          </a:xfrm>
          <a:prstGeom prst="rect">
            <a:avLst/>
          </a:prstGeom>
          <a:noFill/>
          <a:ln>
            <a:noFill/>
          </a:ln>
        </p:spPr>
      </p:pic>
      <p:pic>
        <p:nvPicPr>
          <p:cNvPr id="108" name="Google Shape;108;g22b49862558_0_29"/>
          <p:cNvPicPr preferRelativeResize="0"/>
          <p:nvPr/>
        </p:nvPicPr>
        <p:blipFill>
          <a:blip r:embed="rId5">
            <a:alphaModFix/>
          </a:blip>
          <a:stretch>
            <a:fillRect/>
          </a:stretch>
        </p:blipFill>
        <p:spPr>
          <a:xfrm>
            <a:off x="8031475" y="2206771"/>
            <a:ext cx="3257550" cy="141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nvSpPr>
        <p:spPr>
          <a:xfrm>
            <a:off x="4224229" y="515421"/>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14" name="Google Shape;114;p6"/>
          <p:cNvPicPr preferRelativeResize="0"/>
          <p:nvPr/>
        </p:nvPicPr>
        <p:blipFill>
          <a:blip r:embed="rId3">
            <a:alphaModFix/>
          </a:blip>
          <a:stretch>
            <a:fillRect/>
          </a:stretch>
        </p:blipFill>
        <p:spPr>
          <a:xfrm>
            <a:off x="480475" y="1813475"/>
            <a:ext cx="4115475" cy="4715275"/>
          </a:xfrm>
          <a:prstGeom prst="rect">
            <a:avLst/>
          </a:prstGeom>
          <a:noFill/>
          <a:ln>
            <a:noFill/>
          </a:ln>
        </p:spPr>
      </p:pic>
      <p:pic>
        <p:nvPicPr>
          <p:cNvPr id="115" name="Google Shape;115;p6"/>
          <p:cNvPicPr preferRelativeResize="0"/>
          <p:nvPr/>
        </p:nvPicPr>
        <p:blipFill>
          <a:blip r:embed="rId4">
            <a:alphaModFix/>
          </a:blip>
          <a:stretch>
            <a:fillRect/>
          </a:stretch>
        </p:blipFill>
        <p:spPr>
          <a:xfrm>
            <a:off x="5027675" y="1593325"/>
            <a:ext cx="6799324" cy="472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28dc6a9681_2_7"/>
          <p:cNvSpPr txBox="1"/>
          <p:nvPr/>
        </p:nvSpPr>
        <p:spPr>
          <a:xfrm>
            <a:off x="4224229" y="515421"/>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Wireframe/Architecture</a:t>
            </a:r>
            <a:endParaRPr b="1" sz="2400">
              <a:solidFill>
                <a:schemeClr val="lt1"/>
              </a:solidFill>
              <a:latin typeface="Helvetica Neue"/>
              <a:ea typeface="Helvetica Neue"/>
              <a:cs typeface="Helvetica Neue"/>
              <a:sym typeface="Helvetica Neue"/>
            </a:endParaRPr>
          </a:p>
        </p:txBody>
      </p:sp>
      <p:pic>
        <p:nvPicPr>
          <p:cNvPr id="121" name="Google Shape;121;g228dc6a9681_2_7"/>
          <p:cNvPicPr preferRelativeResize="0"/>
          <p:nvPr/>
        </p:nvPicPr>
        <p:blipFill>
          <a:blip r:embed="rId3">
            <a:alphaModFix/>
          </a:blip>
          <a:stretch>
            <a:fillRect/>
          </a:stretch>
        </p:blipFill>
        <p:spPr>
          <a:xfrm>
            <a:off x="204975" y="1929025"/>
            <a:ext cx="5814475" cy="4038025"/>
          </a:xfrm>
          <a:prstGeom prst="rect">
            <a:avLst/>
          </a:prstGeom>
          <a:noFill/>
          <a:ln>
            <a:noFill/>
          </a:ln>
        </p:spPr>
      </p:pic>
      <p:pic>
        <p:nvPicPr>
          <p:cNvPr id="122" name="Google Shape;122;g228dc6a9681_2_7"/>
          <p:cNvPicPr preferRelativeResize="0"/>
          <p:nvPr/>
        </p:nvPicPr>
        <p:blipFill>
          <a:blip r:embed="rId4">
            <a:alphaModFix/>
          </a:blip>
          <a:stretch>
            <a:fillRect/>
          </a:stretch>
        </p:blipFill>
        <p:spPr>
          <a:xfrm>
            <a:off x="6148250" y="1927750"/>
            <a:ext cx="5818151" cy="404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2023-02-09T10:19:33Z</dcterms:created>
  <dc:creator>Karan Soni</dc:creator>
</cp:coreProperties>
</file>